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3"/>
  </p:notesMasterIdLst>
  <p:handoutMasterIdLst>
    <p:handoutMasterId r:id="rId34"/>
  </p:handoutMasterIdLst>
  <p:sldIdLst>
    <p:sldId id="256" r:id="rId2"/>
    <p:sldId id="287" r:id="rId3"/>
    <p:sldId id="261" r:id="rId4"/>
    <p:sldId id="284" r:id="rId5"/>
    <p:sldId id="285" r:id="rId6"/>
    <p:sldId id="271" r:id="rId7"/>
    <p:sldId id="281" r:id="rId8"/>
    <p:sldId id="280" r:id="rId9"/>
    <p:sldId id="282" r:id="rId10"/>
    <p:sldId id="283" r:id="rId11"/>
    <p:sldId id="268" r:id="rId12"/>
    <p:sldId id="288" r:id="rId13"/>
    <p:sldId id="289" r:id="rId14"/>
    <p:sldId id="286" r:id="rId15"/>
    <p:sldId id="275" r:id="rId16"/>
    <p:sldId id="276" r:id="rId17"/>
    <p:sldId id="269" r:id="rId18"/>
    <p:sldId id="272" r:id="rId19"/>
    <p:sldId id="277" r:id="rId20"/>
    <p:sldId id="259" r:id="rId21"/>
    <p:sldId id="266" r:id="rId22"/>
    <p:sldId id="273" r:id="rId23"/>
    <p:sldId id="274" r:id="rId24"/>
    <p:sldId id="278" r:id="rId25"/>
    <p:sldId id="279" r:id="rId26"/>
    <p:sldId id="260" r:id="rId27"/>
    <p:sldId id="264" r:id="rId28"/>
    <p:sldId id="265" r:id="rId29"/>
    <p:sldId id="267" r:id="rId30"/>
    <p:sldId id="262" r:id="rId31"/>
    <p:sldId id="263" r:id="rId32"/>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24"/>
    <p:restoredTop sz="86538"/>
  </p:normalViewPr>
  <p:slideViewPr>
    <p:cSldViewPr snapToGrid="0" snapToObjects="1">
      <p:cViewPr>
        <p:scale>
          <a:sx n="100" d="100"/>
          <a:sy n="100" d="100"/>
        </p:scale>
        <p:origin x="584" y="-496"/>
      </p:cViewPr>
      <p:guideLst>
        <p:guide orient="horz" pos="2160"/>
        <p:guide pos="2880"/>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2019/12/3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24</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25</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26</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27</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49422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28</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29</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30</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31</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783999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a:t>
            </a:r>
            <a:r>
              <a:rPr lang="ja-JP" altLang="en-US" sz="24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2400">
                <a:latin typeface="+mn-ea"/>
                <a:ea typeface="+mn-ea"/>
              </a:rPr>
              <a:t>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242592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p:txBody>
          <a:bodyPr/>
          <a:lstStyle/>
          <a:p>
            <a:r>
              <a:rPr lang="ja-JP" altLang="en-US"/>
              <a:t>博士前期課程中間発表</a:t>
            </a:r>
          </a:p>
        </p:txBody>
      </p:sp>
      <p:sp>
        <p:nvSpPr>
          <p:cNvPr id="6" name="Slide Number Placeholder 5"/>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55417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726804" y="6321261"/>
            <a:ext cx="947672" cy="365125"/>
          </a:xfrm>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1" y="6321261"/>
            <a:ext cx="5922209" cy="365125"/>
          </a:xfrm>
        </p:spPr>
        <p:txBody>
          <a:body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805642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581192" y="2228003"/>
            <a:ext cx="7989752" cy="3630795"/>
          </a:xfrm>
        </p:spPr>
        <p:txBody>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p:txBody>
          <a:bodyPr/>
          <a:lstStyle/>
          <a:p>
            <a:r>
              <a:rPr lang="ja-JP" altLang="en-US"/>
              <a:t>博士前期課程中間発表</a:t>
            </a:r>
          </a:p>
        </p:txBody>
      </p:sp>
      <p:sp>
        <p:nvSpPr>
          <p:cNvPr id="6" name="Slide Number Placeholder 5"/>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651587311"/>
      </p:ext>
    </p:extLst>
  </p:cSld>
  <p:clrMapOvr>
    <a:masterClrMapping/>
  </p:clrMapOvr>
  <p:extLst>
    <p:ext uri="{DCECCB84-F9BA-43D5-87BE-67443E8EF086}">
      <p15:sldGuideLst xmlns:p15="http://schemas.microsoft.com/office/powerpoint/2012/main">
        <p15:guide id="1" orient="horz" pos="3997" userDrawn="1">
          <p15:clr>
            <a:srgbClr val="FBAE40"/>
          </p15:clr>
        </p15:guide>
        <p15:guide id="2" pos="2880" userDrawn="1">
          <p15:clr>
            <a:srgbClr val="FBAE40"/>
          </p15:clr>
        </p15:guide>
        <p15:guide id="3" pos="363" userDrawn="1">
          <p15:clr>
            <a:srgbClr val="FBAE40"/>
          </p15:clr>
        </p15:guide>
        <p15:guide id="4" pos="5397" userDrawn="1">
          <p15:clr>
            <a:srgbClr val="FBAE40"/>
          </p15:clr>
        </p15:guide>
        <p15:guide id="5" orient="horz" pos="113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105397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p:txBody>
          <a:bodyPr/>
          <a:lstStyle/>
          <a:p>
            <a:r>
              <a:rPr lang="ja-JP" altLang="en-US"/>
              <a:t>博士前期課程中間発表</a:t>
            </a:r>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80976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7" name="Date Placeholder 6"/>
          <p:cNvSpPr>
            <a:spLocks noGrp="1"/>
          </p:cNvSpPr>
          <p:nvPr>
            <p:ph type="dt" sz="half" idx="10"/>
          </p:nvPr>
        </p:nvSpPr>
        <p:spPr/>
        <p:txBody>
          <a:bodyPr/>
          <a:lstStyle/>
          <a:p>
            <a:r>
              <a:rPr lang="en-US" altLang="ja-JP"/>
              <a:t>2019/12/6</a:t>
            </a:r>
            <a:endParaRPr lang="ja-JP" altLang="en-US"/>
          </a:p>
        </p:txBody>
      </p:sp>
      <p:sp>
        <p:nvSpPr>
          <p:cNvPr id="8" name="Footer Placeholder 7"/>
          <p:cNvSpPr>
            <a:spLocks noGrp="1"/>
          </p:cNvSpPr>
          <p:nvPr>
            <p:ph type="ftr" sz="quarter" idx="11"/>
          </p:nvPr>
        </p:nvSpPr>
        <p:spPr/>
        <p:txBody>
          <a:bodyPr/>
          <a:lstStyle/>
          <a:p>
            <a:r>
              <a:rPr lang="ja-JP" altLang="en-US"/>
              <a:t>博士前期課程中間発表</a:t>
            </a:r>
          </a:p>
        </p:txBody>
      </p:sp>
      <p:sp>
        <p:nvSpPr>
          <p:cNvPr id="9" name="Slide Number Placeholder 8"/>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23276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r>
              <a:rPr lang="en-US" altLang="ja-JP"/>
              <a:t>2019/12/6</a:t>
            </a:r>
            <a:endParaRPr lang="ja-JP" altLang="en-US"/>
          </a:p>
        </p:txBody>
      </p:sp>
      <p:sp>
        <p:nvSpPr>
          <p:cNvPr id="4" name="Footer Placeholder 3"/>
          <p:cNvSpPr>
            <a:spLocks noGrp="1"/>
          </p:cNvSpPr>
          <p:nvPr>
            <p:ph type="ftr" sz="quarter" idx="11"/>
          </p:nvPr>
        </p:nvSpPr>
        <p:spPr/>
        <p:txBody>
          <a:bodyPr/>
          <a:lstStyle/>
          <a:p>
            <a:r>
              <a:rPr lang="ja-JP" altLang="en-US"/>
              <a:t>博士前期課程中間発表</a:t>
            </a:r>
          </a:p>
        </p:txBody>
      </p:sp>
      <p:sp>
        <p:nvSpPr>
          <p:cNvPr id="5" name="Slide Number Placeholder 4"/>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769166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a:t>2019/12/6</a:t>
            </a:r>
            <a:endParaRPr lang="ja-JP" altLang="en-US"/>
          </a:p>
        </p:txBody>
      </p:sp>
      <p:sp>
        <p:nvSpPr>
          <p:cNvPr id="3" name="Footer Placeholder 2"/>
          <p:cNvSpPr>
            <a:spLocks noGrp="1"/>
          </p:cNvSpPr>
          <p:nvPr>
            <p:ph type="ftr" sz="quarter" idx="11"/>
          </p:nvPr>
        </p:nvSpPr>
        <p:spPr/>
        <p:txBody>
          <a:bodyPr/>
          <a:lstStyle/>
          <a:p>
            <a:r>
              <a:rPr lang="ja-JP" altLang="en-US"/>
              <a:t>博士前期課程中間発表</a:t>
            </a:r>
          </a:p>
        </p:txBody>
      </p:sp>
      <p:sp>
        <p:nvSpPr>
          <p:cNvPr id="4" name="Slide Number Placeholder 3"/>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360455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757030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p:txBody>
          <a:bodyPr/>
          <a:lstStyle/>
          <a:p>
            <a:r>
              <a:rPr lang="ja-JP" altLang="en-US"/>
              <a:t>博士前期課程中間発表</a:t>
            </a:r>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0499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5559327" y="6346800"/>
            <a:ext cx="2133600" cy="365125"/>
          </a:xfrm>
          <a:prstGeom prst="rect">
            <a:avLst/>
          </a:prstGeom>
        </p:spPr>
        <p:txBody>
          <a:bodyPr vert="horz" lIns="91440" tIns="45720" rIns="91440" bIns="45720" rtlCol="0" anchor="ctr"/>
          <a:lstStyle>
            <a:lvl1pPr algn="r">
              <a:defRPr sz="900" b="0" i="0">
                <a:solidFill>
                  <a:schemeClr val="accent2"/>
                </a:solidFill>
                <a:latin typeface="Meiryo" panose="020B0604030504040204" pitchFamily="34" charset="-128"/>
                <a:ea typeface="Meiryo" panose="020B0604030504040204" pitchFamily="34" charset="-128"/>
              </a:defRPr>
            </a:lvl1pPr>
          </a:lstStyle>
          <a:p>
            <a:r>
              <a:rPr lang="en-US" altLang="ja-JP"/>
              <a:t>2019/12/6</a:t>
            </a:r>
            <a:endParaRPr lang="ja-JP" altLang="en-US"/>
          </a:p>
        </p:txBody>
      </p:sp>
      <p:sp>
        <p:nvSpPr>
          <p:cNvPr id="5" name="Footer Placeholder 4"/>
          <p:cNvSpPr>
            <a:spLocks noGrp="1"/>
          </p:cNvSpPr>
          <p:nvPr>
            <p:ph type="ftr" sz="quarter" idx="3"/>
          </p:nvPr>
        </p:nvSpPr>
        <p:spPr>
          <a:xfrm>
            <a:off x="581192" y="6345510"/>
            <a:ext cx="4870585" cy="365125"/>
          </a:xfrm>
          <a:prstGeom prst="rect">
            <a:avLst/>
          </a:prstGeom>
        </p:spPr>
        <p:txBody>
          <a:bodyPr vert="horz" lIns="91440" tIns="45720" rIns="91440" bIns="45720" rtlCol="0" anchor="ctr"/>
          <a:lstStyle>
            <a:lvl1pPr algn="l">
              <a:defRPr sz="900" b="0" i="0" cap="all">
                <a:solidFill>
                  <a:schemeClr val="accent2"/>
                </a:solidFill>
                <a:latin typeface="Meiryo" panose="020B0604030504040204" pitchFamily="34" charset="-128"/>
                <a:ea typeface="Meiryo" panose="020B0604030504040204" pitchFamily="34" charset="-128"/>
              </a:defRPr>
            </a:lvl1pPr>
          </a:lstStyle>
          <a:p>
            <a:r>
              <a:rPr lang="ja-JP" altLang="en-US"/>
              <a:t>博士前期課程中間発表</a:t>
            </a:r>
          </a:p>
        </p:txBody>
      </p:sp>
      <p:sp>
        <p:nvSpPr>
          <p:cNvPr id="6" name="Slide Number Placeholder 5"/>
          <p:cNvSpPr>
            <a:spLocks noGrp="1"/>
          </p:cNvSpPr>
          <p:nvPr>
            <p:ph type="sldNum" sz="quarter" idx="4"/>
          </p:nvPr>
        </p:nvSpPr>
        <p:spPr>
          <a:xfrm>
            <a:off x="7800476" y="6346800"/>
            <a:ext cx="770468" cy="365125"/>
          </a:xfrm>
          <a:prstGeom prst="rect">
            <a:avLst/>
          </a:prstGeom>
        </p:spPr>
        <p:txBody>
          <a:bodyPr vert="horz" lIns="91440" tIns="45720" rIns="91440" bIns="45720" rtlCol="0" anchor="ctr"/>
          <a:lstStyle>
            <a:lvl1pPr algn="r">
              <a:defRPr sz="900">
                <a:solidFill>
                  <a:schemeClr val="accent2"/>
                </a:solidFill>
                <a:latin typeface="Meiryo" panose="020B0604030504040204" pitchFamily="34" charset="-128"/>
                <a:ea typeface="Meiryo" panose="020B0604030504040204" pitchFamily="34" charset="-128"/>
              </a:defRPr>
            </a:lvl1pPr>
          </a:lstStyle>
          <a:p>
            <a:fld id="{42DC6A56-C26E-6B4A-8986-AC583EADCE93}" type="slidenum">
              <a:rPr lang="ja-JP" altLang="en-US" smtClean="0"/>
              <a:pPr/>
              <a:t>‹#›</a:t>
            </a:fld>
            <a:endParaRPr lang="ja-JP" altLang="en-US"/>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938830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l" defTabSz="457200" rtl="0" eaLnBrk="1" latinLnBrk="0" hangingPunct="1">
        <a:spcBef>
          <a:spcPct val="0"/>
        </a:spcBef>
        <a:buNone/>
        <a:defRPr kumimoji="1" sz="2800" b="0" i="0" kern="1200" cap="all">
          <a:solidFill>
            <a:schemeClr val="bg1"/>
          </a:solidFill>
          <a:latin typeface="Meiryo" panose="020B0604030504040204" pitchFamily="34" charset="-128"/>
          <a:ea typeface="Meiryo" panose="020B0604030504040204"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800" b="0" i="0" kern="1200">
          <a:solidFill>
            <a:schemeClr val="tx2"/>
          </a:solidFill>
          <a:latin typeface="Meiryo" panose="020B0604030504040204" pitchFamily="34" charset="-128"/>
          <a:ea typeface="Meiryo" panose="020B0604030504040204" pitchFamily="34" charset="-128"/>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533400" y="534925"/>
            <a:ext cx="8037544" cy="1789176"/>
          </a:xfrm>
        </p:spPr>
        <p:txBody>
          <a:bodyPr>
            <a:normAutofit/>
          </a:bodyPr>
          <a:lstStyle/>
          <a:p>
            <a:r>
              <a:rPr lang="ja-JP" altLang="en-US" sz="3600" b="1"/>
              <a:t>自動運転車群制御アルゴリズムの時間オートマトンによるモデリングと検証</a:t>
            </a:r>
            <a:endParaRPr kumimoji="1" lang="ja-JP" altLang="en-US" sz="3600" b="1"/>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a:xfrm>
            <a:off x="533400" y="2470044"/>
            <a:ext cx="8037544" cy="628756"/>
          </a:xfrm>
        </p:spPr>
        <p:txBody>
          <a:bodyPr>
            <a:normAutofit fontScale="92500" lnSpcReduction="20000"/>
          </a:bodyPr>
          <a:lstStyle/>
          <a:p>
            <a:pPr algn="r"/>
            <a:r>
              <a:rPr lang="ja-JP" altLang="en-US" sz="1600"/>
              <a:t>情報システム工学専攻</a:t>
            </a:r>
            <a:endParaRPr lang="en-US" altLang="ja-JP" sz="1600" dirty="0"/>
          </a:p>
          <a:p>
            <a:pPr algn="r"/>
            <a:r>
              <a:rPr lang="ja-JP" altLang="en-US" sz="1600"/>
              <a:t>佐原 優衣　（中村研究室）</a:t>
            </a:r>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a:xfrm>
            <a:off x="5528187" y="6451436"/>
            <a:ext cx="2133600" cy="365125"/>
          </a:xfrm>
        </p:spPr>
        <p:txBody>
          <a:bodyPr/>
          <a:lstStyle/>
          <a:p>
            <a:r>
              <a:rPr lang="en-US" altLang="ja-JP" dirty="0"/>
              <a:t>2019/12/6</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533400" y="6451436"/>
            <a:ext cx="4994787" cy="365125"/>
          </a:xfrm>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a:xfrm>
            <a:off x="7661787" y="6451435"/>
            <a:ext cx="770468" cy="365125"/>
          </a:xfrm>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7855E4-1440-5E4E-91D7-AA58A923E47B}"/>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CDF7DC78-3DDD-5447-AC2B-28DD38D7F1C6}"/>
              </a:ext>
            </a:extLst>
          </p:cNvPr>
          <p:cNvSpPr>
            <a:spLocks noGrp="1"/>
          </p:cNvSpPr>
          <p:nvPr>
            <p:ph idx="1"/>
          </p:nvPr>
        </p:nvSpPr>
        <p:spPr>
          <a:xfrm>
            <a:off x="628650" y="1825625"/>
            <a:ext cx="7886700" cy="978535"/>
          </a:xfrm>
        </p:spPr>
        <p:txBody>
          <a:bodyPr/>
          <a:lstStyle/>
          <a:p>
            <a:r>
              <a:rPr lang="ja-JP" altLang="en-US"/>
              <a:t>車両を動かした上で求める挙動をするか確認する</a:t>
            </a:r>
            <a:endParaRPr kumimoji="1" lang="ja-JP" altLang="en-US"/>
          </a:p>
        </p:txBody>
      </p:sp>
      <p:sp>
        <p:nvSpPr>
          <p:cNvPr id="4" name="日付プレースホルダー 3">
            <a:extLst>
              <a:ext uri="{FF2B5EF4-FFF2-40B4-BE49-F238E27FC236}">
                <a16:creationId xmlns:a16="http://schemas.microsoft.com/office/drawing/2014/main" id="{C09F5F47-29B5-E447-A37B-6B55BE2BCC14}"/>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8DCA5EDD-89F0-D646-8FE5-8656F64A0620}"/>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000AE8AE-49B3-284B-8686-E10D259DCF6B}"/>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8" name="図 7">
            <a:extLst>
              <a:ext uri="{FF2B5EF4-FFF2-40B4-BE49-F238E27FC236}">
                <a16:creationId xmlns:a16="http://schemas.microsoft.com/office/drawing/2014/main" id="{A96FCEA9-8A4E-7244-9F20-C18947D3856B}"/>
              </a:ext>
            </a:extLst>
          </p:cNvPr>
          <p:cNvPicPr>
            <a:picLocks noChangeAspect="1"/>
          </p:cNvPicPr>
          <p:nvPr/>
        </p:nvPicPr>
        <p:blipFill>
          <a:blip r:embed="rId2"/>
          <a:stretch>
            <a:fillRect/>
          </a:stretch>
        </p:blipFill>
        <p:spPr>
          <a:xfrm>
            <a:off x="868680" y="2632062"/>
            <a:ext cx="7894320" cy="3579031"/>
          </a:xfrm>
          <a:prstGeom prst="rect">
            <a:avLst/>
          </a:prstGeom>
        </p:spPr>
      </p:pic>
    </p:spTree>
    <p:extLst>
      <p:ext uri="{BB962C8B-B14F-4D97-AF65-F5344CB8AC3E}">
        <p14:creationId xmlns:p14="http://schemas.microsoft.com/office/powerpoint/2010/main" val="659213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2019/12/6</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581192" y="1805032"/>
            <a:ext cx="7886700" cy="830997"/>
          </a:xfrm>
          <a:prstGeom prst="rect">
            <a:avLst/>
          </a:prstGeom>
          <a:noFill/>
        </p:spPr>
        <p:txBody>
          <a:bodyPr wrap="square" rtlCol="0">
            <a:spAutoFit/>
          </a:bodyPr>
          <a:lstStyle/>
          <a:p>
            <a:r>
              <a:rPr lang="en-US" altLang="ja-JP" sz="2400" dirty="0">
                <a:solidFill>
                  <a:schemeClr val="tx2"/>
                </a:solidFill>
                <a:latin typeface="Meiryo" panose="020B0604030504040204" pitchFamily="34" charset="-128"/>
                <a:ea typeface="Meiryo" panose="020B0604030504040204" pitchFamily="34" charset="-128"/>
              </a:rPr>
              <a:t>UPPAAL</a:t>
            </a:r>
            <a:r>
              <a:rPr lang="ja-JP" altLang="en-US" sz="2400">
                <a:solidFill>
                  <a:schemeClr val="tx2"/>
                </a:solidFill>
                <a:latin typeface="Meiryo" panose="020B0604030504040204" pitchFamily="34" charset="-128"/>
                <a:ea typeface="Meiryo" panose="020B0604030504040204" pitchFamily="34" charset="-128"/>
              </a:rPr>
              <a:t>のモデル検査機能を用いて，交差点モデルの性質を検証する</a:t>
            </a:r>
            <a:endParaRPr lang="en-US" altLang="ja-JP" sz="2400" dirty="0">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029CD0-620F-2E45-846A-B870C6A04B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D8E06139-089A-1C4C-A213-0B3E2B2D8FFC}"/>
              </a:ext>
            </a:extLst>
          </p:cNvPr>
          <p:cNvSpPr>
            <a:spLocks noGrp="1"/>
          </p:cNvSpPr>
          <p:nvPr>
            <p:ph idx="1"/>
          </p:nvPr>
        </p:nvSpPr>
        <p:spPr>
          <a:xfrm>
            <a:off x="581192" y="1891544"/>
            <a:ext cx="7989752" cy="2080631"/>
          </a:xfrm>
        </p:spPr>
        <p:txBody>
          <a:bodyPr>
            <a:normAutofit/>
          </a:bodyPr>
          <a:lstStyle/>
          <a:p>
            <a:pPr marL="0" indent="0">
              <a:lnSpc>
                <a:spcPct val="110000"/>
              </a:lnSpc>
              <a:buNone/>
            </a:pPr>
            <a:r>
              <a:rPr kumimoji="1" lang="ja-JP" altLang="en-US" sz="2000"/>
              <a:t>１車両の最小通過時間は５単位時間である．</a:t>
            </a:r>
            <a:endParaRPr kumimoji="1" lang="en-US" altLang="ja-JP" sz="2000" dirty="0"/>
          </a:p>
          <a:p>
            <a:pPr marL="0" indent="0">
              <a:lnSpc>
                <a:spcPct val="110000"/>
              </a:lnSpc>
              <a:buNone/>
            </a:pPr>
            <a:r>
              <a:rPr lang="ja-JP" altLang="en-US" sz="2000"/>
              <a:t>シミュレーションより次の様な実行例が存在することがわかる</a:t>
            </a:r>
            <a:endParaRPr lang="en-US" altLang="ja-JP" sz="2000" dirty="0"/>
          </a:p>
          <a:p>
            <a:pPr marL="0" indent="0">
              <a:lnSpc>
                <a:spcPct val="110000"/>
              </a:lnSpc>
              <a:buNone/>
            </a:pPr>
            <a:r>
              <a:rPr kumimoji="1" lang="ja-JP" altLang="en-US" sz="2000"/>
              <a:t>この実行例は３０単位時間で全ての車両が終了可能である</a:t>
            </a:r>
          </a:p>
        </p:txBody>
      </p:sp>
      <p:sp>
        <p:nvSpPr>
          <p:cNvPr id="4" name="日付プレースホルダー 3">
            <a:extLst>
              <a:ext uri="{FF2B5EF4-FFF2-40B4-BE49-F238E27FC236}">
                <a16:creationId xmlns:a16="http://schemas.microsoft.com/office/drawing/2014/main" id="{3FBD7FA6-FCE4-F84F-810E-34352FBA93DB}"/>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C7534657-2311-CE40-B1D7-9B3DC7772393}"/>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BE4D006F-1D81-6346-9A6A-4F28BFD25CE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7" name="上矢印 6">
            <a:extLst>
              <a:ext uri="{FF2B5EF4-FFF2-40B4-BE49-F238E27FC236}">
                <a16:creationId xmlns:a16="http://schemas.microsoft.com/office/drawing/2014/main" id="{FDC0D1C1-10A6-504D-A61C-B4700C48EA07}"/>
              </a:ext>
            </a:extLst>
          </p:cNvPr>
          <p:cNvSpPr/>
          <p:nvPr/>
        </p:nvSpPr>
        <p:spPr>
          <a:xfrm>
            <a:off x="680855" y="4095606"/>
            <a:ext cx="352234" cy="1560108"/>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67A4C06F-6E2F-DD46-B3E2-4626B2473FAD}"/>
              </a:ext>
            </a:extLst>
          </p:cNvPr>
          <p:cNvSpPr/>
          <p:nvPr/>
        </p:nvSpPr>
        <p:spPr>
          <a:xfrm rot="10800000">
            <a:off x="1132638" y="4095606"/>
            <a:ext cx="424779" cy="1618577"/>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102EE79A-2D60-EC42-B6C8-0235F2A82465}"/>
              </a:ext>
            </a:extLst>
          </p:cNvPr>
          <p:cNvSpPr/>
          <p:nvPr/>
        </p:nvSpPr>
        <p:spPr>
          <a:xfrm rot="5400000">
            <a:off x="2076164" y="3919739"/>
            <a:ext cx="448311" cy="125633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上矢印 9">
            <a:extLst>
              <a:ext uri="{FF2B5EF4-FFF2-40B4-BE49-F238E27FC236}">
                <a16:creationId xmlns:a16="http://schemas.microsoft.com/office/drawing/2014/main" id="{3ABBC08C-4C09-5444-8975-BAA17242F75D}"/>
              </a:ext>
            </a:extLst>
          </p:cNvPr>
          <p:cNvSpPr/>
          <p:nvPr/>
        </p:nvSpPr>
        <p:spPr>
          <a:xfrm rot="16200000">
            <a:off x="7288594" y="4588797"/>
            <a:ext cx="370302" cy="97831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A1C701ED-9E05-AD43-B512-480F3FCF1220}"/>
              </a:ext>
            </a:extLst>
          </p:cNvPr>
          <p:cNvSpPr/>
          <p:nvPr/>
        </p:nvSpPr>
        <p:spPr>
          <a:xfrm rot="16200000">
            <a:off x="3426799" y="3767444"/>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上矢印 11">
            <a:extLst>
              <a:ext uri="{FF2B5EF4-FFF2-40B4-BE49-F238E27FC236}">
                <a16:creationId xmlns:a16="http://schemas.microsoft.com/office/drawing/2014/main" id="{03EF7A8A-50D0-F548-8AB6-7F8D3EE0F3F2}"/>
              </a:ext>
            </a:extLst>
          </p:cNvPr>
          <p:cNvSpPr/>
          <p:nvPr/>
        </p:nvSpPr>
        <p:spPr>
          <a:xfrm rot="16200000">
            <a:off x="2002552" y="4473802"/>
            <a:ext cx="421725" cy="1259730"/>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曲折矢印 12">
            <a:extLst>
              <a:ext uri="{FF2B5EF4-FFF2-40B4-BE49-F238E27FC236}">
                <a16:creationId xmlns:a16="http://schemas.microsoft.com/office/drawing/2014/main" id="{910E153E-CA5E-934F-A50E-497122CF8D73}"/>
              </a:ext>
            </a:extLst>
          </p:cNvPr>
          <p:cNvSpPr/>
          <p:nvPr/>
        </p:nvSpPr>
        <p:spPr>
          <a:xfrm flipH="1">
            <a:off x="3043223" y="4804851"/>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曲折矢印 14">
            <a:extLst>
              <a:ext uri="{FF2B5EF4-FFF2-40B4-BE49-F238E27FC236}">
                <a16:creationId xmlns:a16="http://schemas.microsoft.com/office/drawing/2014/main" id="{8A7CF0E4-8825-E743-9DF3-E6CA43835CA4}"/>
              </a:ext>
            </a:extLst>
          </p:cNvPr>
          <p:cNvSpPr/>
          <p:nvPr/>
        </p:nvSpPr>
        <p:spPr>
          <a:xfrm rot="16200000">
            <a:off x="5270962" y="3708473"/>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6" name="曲折矢印 15">
            <a:extLst>
              <a:ext uri="{FF2B5EF4-FFF2-40B4-BE49-F238E27FC236}">
                <a16:creationId xmlns:a16="http://schemas.microsoft.com/office/drawing/2014/main" id="{69D550F8-1564-814E-BD36-48AD5C0A1C85}"/>
              </a:ext>
            </a:extLst>
          </p:cNvPr>
          <p:cNvSpPr/>
          <p:nvPr/>
        </p:nvSpPr>
        <p:spPr>
          <a:xfrm flipH="1">
            <a:off x="4967893" y="4803498"/>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上矢印 16">
            <a:extLst>
              <a:ext uri="{FF2B5EF4-FFF2-40B4-BE49-F238E27FC236}">
                <a16:creationId xmlns:a16="http://schemas.microsoft.com/office/drawing/2014/main" id="{2B2F2419-CF3A-F048-B2D8-5FCD17962F18}"/>
              </a:ext>
            </a:extLst>
          </p:cNvPr>
          <p:cNvSpPr/>
          <p:nvPr/>
        </p:nvSpPr>
        <p:spPr>
          <a:xfrm>
            <a:off x="8330675" y="3972175"/>
            <a:ext cx="352234" cy="1560108"/>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ボックス 17">
            <a:extLst>
              <a:ext uri="{FF2B5EF4-FFF2-40B4-BE49-F238E27FC236}">
                <a16:creationId xmlns:a16="http://schemas.microsoft.com/office/drawing/2014/main" id="{D230A393-1C38-0344-83EF-83EF7E98A82A}"/>
              </a:ext>
            </a:extLst>
          </p:cNvPr>
          <p:cNvSpPr txBox="1"/>
          <p:nvPr/>
        </p:nvSpPr>
        <p:spPr>
          <a:xfrm>
            <a:off x="576263" y="5714183"/>
            <a:ext cx="7994682" cy="369332"/>
          </a:xfrm>
          <a:prstGeom prst="rect">
            <a:avLst/>
          </a:prstGeom>
          <a:noFill/>
        </p:spPr>
        <p:txBody>
          <a:bodyPr wrap="square" rtlCol="0">
            <a:spAutoFit/>
          </a:bodyPr>
          <a:lstStyle/>
          <a:p>
            <a:r>
              <a:rPr kumimoji="1" lang="en-US" altLang="ja-JP" dirty="0"/>
              <a:t>(1)</a:t>
            </a:r>
            <a:r>
              <a:rPr lang="ja-JP" altLang="en-US"/>
              <a:t>直進</a:t>
            </a:r>
            <a:r>
              <a:rPr kumimoji="1" lang="ja-JP" altLang="en-US"/>
              <a:t>同士</a:t>
            </a:r>
            <a:r>
              <a:rPr kumimoji="1" lang="en-US" altLang="ja-JP" dirty="0"/>
              <a:t>, (2)</a:t>
            </a:r>
            <a:r>
              <a:rPr kumimoji="1" lang="ja-JP" altLang="en-US"/>
              <a:t>東西直進</a:t>
            </a:r>
            <a:r>
              <a:rPr kumimoji="1" lang="en-US" altLang="ja-JP" dirty="0"/>
              <a:t>, (3)</a:t>
            </a:r>
            <a:r>
              <a:rPr kumimoji="1" lang="ja-JP" altLang="en-US"/>
              <a:t>左折と右折</a:t>
            </a:r>
            <a:r>
              <a:rPr kumimoji="1" lang="en-US" altLang="ja-JP" dirty="0"/>
              <a:t>, </a:t>
            </a:r>
            <a:r>
              <a:rPr kumimoji="1" lang="ja-JP" altLang="en-US"/>
              <a:t>　</a:t>
            </a:r>
            <a:r>
              <a:rPr kumimoji="1" lang="en-US" altLang="ja-JP" dirty="0"/>
              <a:t>(4)</a:t>
            </a:r>
            <a:r>
              <a:rPr kumimoji="1" lang="ja-JP" altLang="en-US"/>
              <a:t>左折と右折</a:t>
            </a:r>
            <a:r>
              <a:rPr kumimoji="1" lang="en-US" altLang="ja-JP" dirty="0"/>
              <a:t>, </a:t>
            </a:r>
            <a:r>
              <a:rPr kumimoji="1" lang="ja-JP" altLang="en-US"/>
              <a:t>　　</a:t>
            </a:r>
            <a:r>
              <a:rPr kumimoji="1" lang="en-US" altLang="ja-JP" dirty="0"/>
              <a:t>(5)</a:t>
            </a:r>
            <a:r>
              <a:rPr kumimoji="1" lang="ja-JP" altLang="en-US"/>
              <a:t>直進</a:t>
            </a:r>
            <a:r>
              <a:rPr kumimoji="1" lang="en-US" altLang="ja-JP" dirty="0"/>
              <a:t>, (6)</a:t>
            </a:r>
            <a:r>
              <a:rPr kumimoji="1" lang="ja-JP" altLang="en-US"/>
              <a:t>直進</a:t>
            </a:r>
          </a:p>
        </p:txBody>
      </p:sp>
    </p:spTree>
    <p:extLst>
      <p:ext uri="{BB962C8B-B14F-4D97-AF65-F5344CB8AC3E}">
        <p14:creationId xmlns:p14="http://schemas.microsoft.com/office/powerpoint/2010/main" val="2339662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1758C9-A2EB-604D-96A2-FF554422DD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0E233D31-91CF-624D-9EA5-41C6DA2D4184}"/>
              </a:ext>
            </a:extLst>
          </p:cNvPr>
          <p:cNvSpPr>
            <a:spLocks noGrp="1"/>
          </p:cNvSpPr>
          <p:nvPr>
            <p:ph idx="1"/>
          </p:nvPr>
        </p:nvSpPr>
        <p:spPr/>
        <p:txBody>
          <a:bodyPr>
            <a:normAutofit/>
          </a:bodyPr>
          <a:lstStyle/>
          <a:p>
            <a:r>
              <a:rPr kumimoji="1" lang="ja-JP" altLang="en-US" sz="2400"/>
              <a:t>可能性：</a:t>
            </a:r>
          </a:p>
        </p:txBody>
      </p:sp>
      <p:sp>
        <p:nvSpPr>
          <p:cNvPr id="4" name="日付プレースホルダー 3">
            <a:extLst>
              <a:ext uri="{FF2B5EF4-FFF2-40B4-BE49-F238E27FC236}">
                <a16:creationId xmlns:a16="http://schemas.microsoft.com/office/drawing/2014/main" id="{F5DD6ED9-6261-714A-8E22-93D39CF70636}"/>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DA770A3-7179-6246-81D5-FE17E572C86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12DC5100-9180-AC40-BB94-6F3844468F0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Tree>
    <p:extLst>
      <p:ext uri="{BB962C8B-B14F-4D97-AF65-F5344CB8AC3E}">
        <p14:creationId xmlns:p14="http://schemas.microsoft.com/office/powerpoint/2010/main" val="39765811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D6D75D-F934-2147-90B8-CFF6A4731803}"/>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44C135B1-6263-3548-9EE2-1560F5BF51A7}"/>
              </a:ext>
            </a:extLst>
          </p:cNvPr>
          <p:cNvSpPr>
            <a:spLocks noGrp="1"/>
          </p:cNvSpPr>
          <p:nvPr>
            <p:ph idx="1"/>
          </p:nvPr>
        </p:nvSpPr>
        <p:spPr>
          <a:xfrm>
            <a:off x="628650" y="1825625"/>
            <a:ext cx="7886700" cy="2004451"/>
          </a:xfrm>
        </p:spPr>
        <p:txBody>
          <a:bodyPr>
            <a:normAutofit/>
          </a:bodyPr>
          <a:lstStyle/>
          <a:p>
            <a:pPr marL="0" indent="0">
              <a:buNone/>
            </a:pPr>
            <a:r>
              <a:rPr kumimoji="1" lang="ja-JP" altLang="en-US" sz="2400"/>
              <a:t>各車両が交差点を通過するのにかかる時間の検証を行う</a:t>
            </a:r>
            <a:endParaRPr kumimoji="1" lang="en-US" altLang="ja-JP" sz="2400" dirty="0"/>
          </a:p>
          <a:p>
            <a:pPr marL="0" indent="0">
              <a:buNone/>
            </a:pPr>
            <a:r>
              <a:rPr lang="en-US" altLang="ja-JP" sz="2400" dirty="0"/>
              <a:t>1</a:t>
            </a:r>
            <a:r>
              <a:rPr lang="ja-JP" altLang="en-US" sz="2400"/>
              <a:t>ステップの最小時間は５単位時間</a:t>
            </a:r>
            <a:endParaRPr kumimoji="1" lang="ja-JP" altLang="en-US" sz="2400"/>
          </a:p>
        </p:txBody>
      </p:sp>
      <p:sp>
        <p:nvSpPr>
          <p:cNvPr id="4" name="日付プレースホルダー 3">
            <a:extLst>
              <a:ext uri="{FF2B5EF4-FFF2-40B4-BE49-F238E27FC236}">
                <a16:creationId xmlns:a16="http://schemas.microsoft.com/office/drawing/2014/main" id="{4613BDBA-8F1F-E94A-9209-BDAB0272EB9C}"/>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75360AD9-291E-A64D-8328-42B87541537B}"/>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D88693BD-AC08-7F45-B3C7-FF2A65E28E05}"/>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7" name="上矢印 6">
            <a:extLst>
              <a:ext uri="{FF2B5EF4-FFF2-40B4-BE49-F238E27FC236}">
                <a16:creationId xmlns:a16="http://schemas.microsoft.com/office/drawing/2014/main" id="{2E827A95-D9D5-5847-9ED5-19BD650DF976}"/>
              </a:ext>
            </a:extLst>
          </p:cNvPr>
          <p:cNvSpPr/>
          <p:nvPr/>
        </p:nvSpPr>
        <p:spPr>
          <a:xfrm>
            <a:off x="591955" y="5226693"/>
            <a:ext cx="352234" cy="73874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E2B72BB9-8E5F-1048-866A-2D3C0A523F14}"/>
              </a:ext>
            </a:extLst>
          </p:cNvPr>
          <p:cNvSpPr/>
          <p:nvPr/>
        </p:nvSpPr>
        <p:spPr>
          <a:xfrm rot="10800000">
            <a:off x="1043738" y="4405331"/>
            <a:ext cx="424779" cy="1618577"/>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2051178E-9F10-8843-B9AC-465B490EE6DB}"/>
              </a:ext>
            </a:extLst>
          </p:cNvPr>
          <p:cNvSpPr/>
          <p:nvPr/>
        </p:nvSpPr>
        <p:spPr>
          <a:xfrm rot="5400000">
            <a:off x="2567550" y="3966494"/>
            <a:ext cx="477213" cy="1556729"/>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上矢印 9">
            <a:extLst>
              <a:ext uri="{FF2B5EF4-FFF2-40B4-BE49-F238E27FC236}">
                <a16:creationId xmlns:a16="http://schemas.microsoft.com/office/drawing/2014/main" id="{338CD01D-8B36-2847-A0F1-9276B04F7E31}"/>
              </a:ext>
            </a:extLst>
          </p:cNvPr>
          <p:cNvSpPr/>
          <p:nvPr/>
        </p:nvSpPr>
        <p:spPr>
          <a:xfrm rot="16200000">
            <a:off x="2871945" y="4999677"/>
            <a:ext cx="495676" cy="887811"/>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8BD994D7-E4A7-6D4E-BE1D-B098CE95B632}"/>
              </a:ext>
            </a:extLst>
          </p:cNvPr>
          <p:cNvSpPr/>
          <p:nvPr/>
        </p:nvSpPr>
        <p:spPr>
          <a:xfrm rot="16200000">
            <a:off x="4683347" y="4178037"/>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上矢印 11">
            <a:extLst>
              <a:ext uri="{FF2B5EF4-FFF2-40B4-BE49-F238E27FC236}">
                <a16:creationId xmlns:a16="http://schemas.microsoft.com/office/drawing/2014/main" id="{4FAF616C-9470-2545-9E08-E59AD2658193}"/>
              </a:ext>
            </a:extLst>
          </p:cNvPr>
          <p:cNvSpPr/>
          <p:nvPr/>
        </p:nvSpPr>
        <p:spPr>
          <a:xfrm rot="16200000">
            <a:off x="4197805" y="5031650"/>
            <a:ext cx="454972" cy="82039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曲折矢印 13">
            <a:extLst>
              <a:ext uri="{FF2B5EF4-FFF2-40B4-BE49-F238E27FC236}">
                <a16:creationId xmlns:a16="http://schemas.microsoft.com/office/drawing/2014/main" id="{061AF664-31C2-2C41-B620-D7971AA66765}"/>
              </a:ext>
            </a:extLst>
          </p:cNvPr>
          <p:cNvSpPr/>
          <p:nvPr/>
        </p:nvSpPr>
        <p:spPr>
          <a:xfrm flipH="1">
            <a:off x="1934604" y="5139268"/>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5" name="上矢印 24">
            <a:extLst>
              <a:ext uri="{FF2B5EF4-FFF2-40B4-BE49-F238E27FC236}">
                <a16:creationId xmlns:a16="http://schemas.microsoft.com/office/drawing/2014/main" id="{43FB37F4-88EB-BC47-BECF-F0BE39BC4119}"/>
              </a:ext>
            </a:extLst>
          </p:cNvPr>
          <p:cNvSpPr/>
          <p:nvPr/>
        </p:nvSpPr>
        <p:spPr>
          <a:xfrm>
            <a:off x="581192" y="4361025"/>
            <a:ext cx="374798" cy="69499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曲折矢印 25">
            <a:extLst>
              <a:ext uri="{FF2B5EF4-FFF2-40B4-BE49-F238E27FC236}">
                <a16:creationId xmlns:a16="http://schemas.microsoft.com/office/drawing/2014/main" id="{FBDAB677-147F-224C-A346-EFC56C76A362}"/>
              </a:ext>
            </a:extLst>
          </p:cNvPr>
          <p:cNvSpPr/>
          <p:nvPr/>
        </p:nvSpPr>
        <p:spPr>
          <a:xfrm rot="16200000">
            <a:off x="7027038" y="4173983"/>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曲折矢印 26">
            <a:extLst>
              <a:ext uri="{FF2B5EF4-FFF2-40B4-BE49-F238E27FC236}">
                <a16:creationId xmlns:a16="http://schemas.microsoft.com/office/drawing/2014/main" id="{B19A316E-3D33-7249-AA99-3ED87DBADC2B}"/>
              </a:ext>
            </a:extLst>
          </p:cNvPr>
          <p:cNvSpPr/>
          <p:nvPr/>
        </p:nvSpPr>
        <p:spPr>
          <a:xfrm flipH="1">
            <a:off x="6580330" y="5153746"/>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691291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Tree>
    <p:extLst>
      <p:ext uri="{BB962C8B-B14F-4D97-AF65-F5344CB8AC3E}">
        <p14:creationId xmlns:p14="http://schemas.microsoft.com/office/powerpoint/2010/main" val="423294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群制御アルゴリズムが衝突回避や時間制約などの性質を満たすか形式的に記述し，モデル検査を用いた検証</a:t>
            </a:r>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Tree>
    <p:extLst>
      <p:ext uri="{BB962C8B-B14F-4D97-AF65-F5344CB8AC3E}">
        <p14:creationId xmlns:p14="http://schemas.microsoft.com/office/powerpoint/2010/main" val="4107692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Tree>
    <p:extLst>
      <p:ext uri="{BB962C8B-B14F-4D97-AF65-F5344CB8AC3E}">
        <p14:creationId xmlns:p14="http://schemas.microsoft.com/office/powerpoint/2010/main" val="30768894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normAutofit fontScale="92500" lnSpcReduction="10000"/>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Tree>
    <p:extLst>
      <p:ext uri="{BB962C8B-B14F-4D97-AF65-F5344CB8AC3E}">
        <p14:creationId xmlns:p14="http://schemas.microsoft.com/office/powerpoint/2010/main" val="2271466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a:bodyPr>
          <a:lstStyle/>
          <a:p>
            <a:r>
              <a:rPr kumimoji="1" lang="ja-JP" altLang="en-US"/>
              <a:t>車両の挙動をモデル化する</a:t>
            </a:r>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1413E3-DB2D-EA4F-8535-2D9B6400043E}"/>
              </a:ext>
            </a:extLst>
          </p:cNvPr>
          <p:cNvSpPr>
            <a:spLocks noGrp="1"/>
          </p:cNvSpPr>
          <p:nvPr>
            <p:ph type="title"/>
          </p:nvPr>
        </p:nvSpPr>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FBF7C20-54FA-8F49-A6EE-53654EF05583}"/>
              </a:ext>
            </a:extLst>
          </p:cNvPr>
          <p:cNvSpPr>
            <a:spLocks noGrp="1"/>
          </p:cNvSpPr>
          <p:nvPr>
            <p:ph idx="1"/>
          </p:nvPr>
        </p:nvSpPr>
        <p:spPr>
          <a:xfrm>
            <a:off x="581192" y="1823011"/>
            <a:ext cx="7989752" cy="1442297"/>
          </a:xfrm>
        </p:spPr>
        <p:txBody>
          <a:bodyPr/>
          <a:lstStyle/>
          <a:p>
            <a:r>
              <a:rPr kumimoji="1" lang="ja-JP" altLang="en-US"/>
              <a:t>自動運転技術が発達している</a:t>
            </a:r>
            <a:endParaRPr kumimoji="1" lang="en-US" altLang="ja-JP" dirty="0"/>
          </a:p>
          <a:p>
            <a:r>
              <a:rPr kumimoji="1" lang="ja-JP" altLang="en-US"/>
              <a:t>高速道路や限定地域での特定条件下におけるレベル４が普及することが目指されている</a:t>
            </a:r>
          </a:p>
        </p:txBody>
      </p:sp>
      <p:sp>
        <p:nvSpPr>
          <p:cNvPr id="4" name="日付プレースホルダー 3">
            <a:extLst>
              <a:ext uri="{FF2B5EF4-FFF2-40B4-BE49-F238E27FC236}">
                <a16:creationId xmlns:a16="http://schemas.microsoft.com/office/drawing/2014/main" id="{4F750343-3965-B343-AB93-165FDDFB0084}"/>
              </a:ext>
            </a:extLst>
          </p:cNvPr>
          <p:cNvSpPr>
            <a:spLocks noGrp="1"/>
          </p:cNvSpPr>
          <p:nvPr>
            <p:ph type="dt" sz="half" idx="10"/>
          </p:nvPr>
        </p:nvSpPr>
        <p:spPr/>
        <p:txBody>
          <a:bodyPr/>
          <a:lstStyle/>
          <a:p>
            <a:r>
              <a:rPr lang="en-US" altLang="ja-JP" dirty="0"/>
              <a:t>2019/12/6</a:t>
            </a:r>
            <a:endParaRPr lang="ja-JP" altLang="en-US"/>
          </a:p>
        </p:txBody>
      </p:sp>
      <p:sp>
        <p:nvSpPr>
          <p:cNvPr id="5" name="フッター プレースホルダー 4">
            <a:extLst>
              <a:ext uri="{FF2B5EF4-FFF2-40B4-BE49-F238E27FC236}">
                <a16:creationId xmlns:a16="http://schemas.microsoft.com/office/drawing/2014/main" id="{DB983095-5683-5342-8877-6612C726EB4A}"/>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C6F0D0B4-76BA-6D43-9A1C-FA5465D9BBF5}"/>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pic>
        <p:nvPicPr>
          <p:cNvPr id="7" name="コンテンツ プレースホルダー 4">
            <a:extLst>
              <a:ext uri="{FF2B5EF4-FFF2-40B4-BE49-F238E27FC236}">
                <a16:creationId xmlns:a16="http://schemas.microsoft.com/office/drawing/2014/main" id="{AD003A3B-D37A-BF48-9A83-ED9DDEA9B042}"/>
              </a:ext>
            </a:extLst>
          </p:cNvPr>
          <p:cNvPicPr>
            <a:picLocks noChangeAspect="1"/>
          </p:cNvPicPr>
          <p:nvPr/>
        </p:nvPicPr>
        <p:blipFill>
          <a:blip r:embed="rId3"/>
          <a:stretch>
            <a:fillRect/>
          </a:stretch>
        </p:blipFill>
        <p:spPr>
          <a:xfrm>
            <a:off x="2026267" y="3073349"/>
            <a:ext cx="5146018" cy="3066094"/>
          </a:xfrm>
          <a:prstGeom prst="rect">
            <a:avLst/>
          </a:prstGeom>
        </p:spPr>
      </p:pic>
      <p:sp>
        <p:nvSpPr>
          <p:cNvPr id="8" name="テキスト ボックス 7">
            <a:extLst>
              <a:ext uri="{FF2B5EF4-FFF2-40B4-BE49-F238E27FC236}">
                <a16:creationId xmlns:a16="http://schemas.microsoft.com/office/drawing/2014/main" id="{33248E37-6BED-004B-AB56-87C267C01228}"/>
              </a:ext>
            </a:extLst>
          </p:cNvPr>
          <p:cNvSpPr txBox="1"/>
          <p:nvPr/>
        </p:nvSpPr>
        <p:spPr>
          <a:xfrm>
            <a:off x="183088" y="6200277"/>
            <a:ext cx="6469916"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出典：官民 </a:t>
            </a:r>
            <a:r>
              <a:rPr lang="en" altLang="ja-JP" dirty="0">
                <a:latin typeface="Meiryo" panose="020B0604030504040204" pitchFamily="34" charset="-128"/>
                <a:ea typeface="Meiryo" panose="020B0604030504040204" pitchFamily="34" charset="-128"/>
              </a:rPr>
              <a:t>ITS </a:t>
            </a:r>
            <a:r>
              <a:rPr lang="ja-JP" altLang="en-US">
                <a:latin typeface="Meiryo" panose="020B0604030504040204" pitchFamily="34" charset="-128"/>
                <a:ea typeface="Meiryo" panose="020B0604030504040204" pitchFamily="34" charset="-128"/>
              </a:rPr>
              <a:t>構想・ロードマップ </a:t>
            </a:r>
            <a:r>
              <a:rPr lang="en-US" altLang="ja-JP" dirty="0">
                <a:latin typeface="Meiryo" panose="020B0604030504040204" pitchFamily="34" charset="-128"/>
                <a:ea typeface="Meiryo" panose="020B0604030504040204" pitchFamily="34" charset="-128"/>
              </a:rPr>
              <a:t>2018</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621910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モデル（使用権モデル）</a:t>
            </a:r>
            <a:endParaRPr kumimoji="1" lang="ja-JP" altLang="en-US" sz="4000"/>
          </a:p>
        </p:txBody>
      </p:sp>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Tree>
    <p:extLst>
      <p:ext uri="{BB962C8B-B14F-4D97-AF65-F5344CB8AC3E}">
        <p14:creationId xmlns:p14="http://schemas.microsoft.com/office/powerpoint/2010/main" val="1652722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Tree>
    <p:extLst>
      <p:ext uri="{BB962C8B-B14F-4D97-AF65-F5344CB8AC3E}">
        <p14:creationId xmlns:p14="http://schemas.microsoft.com/office/powerpoint/2010/main" val="2206989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Tree>
    <p:extLst>
      <p:ext uri="{BB962C8B-B14F-4D97-AF65-F5344CB8AC3E}">
        <p14:creationId xmlns:p14="http://schemas.microsoft.com/office/powerpoint/2010/main" val="7392363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fontScale="92500"/>
          </a:bodyPr>
          <a:lstStyle/>
          <a:p>
            <a:pPr>
              <a:lnSpc>
                <a:spcPct val="150000"/>
              </a:lnSpc>
            </a:pPr>
            <a:r>
              <a:rPr lang="ja-JP" altLang="en-US" sz="2400"/>
              <a:t>使用権の取得により交差点通過の排他制御が適切であることが確認できる</a:t>
            </a:r>
            <a:endParaRPr kumimoji="1" lang="ja-JP" altLang="en-US" sz="2400"/>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Tree>
    <p:extLst>
      <p:ext uri="{BB962C8B-B14F-4D97-AF65-F5344CB8AC3E}">
        <p14:creationId xmlns:p14="http://schemas.microsoft.com/office/powerpoint/2010/main" val="16578610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4" name="日付プレースホルダー 3">
            <a:extLst>
              <a:ext uri="{FF2B5EF4-FFF2-40B4-BE49-F238E27FC236}">
                <a16:creationId xmlns:a16="http://schemas.microsoft.com/office/drawing/2014/main" id="{6DAD2F33-F614-5744-86A8-FC99E117717F}"/>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5C13255A-1677-814B-A4CC-925F736183BA}"/>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24</a:t>
            </a:fld>
            <a:endParaRPr lang="ja-JP" altLang="en-US"/>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Tree>
    <p:extLst>
      <p:ext uri="{BB962C8B-B14F-4D97-AF65-F5344CB8AC3E}">
        <p14:creationId xmlns:p14="http://schemas.microsoft.com/office/powerpoint/2010/main" val="9934511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4" name="日付プレースホルダー 3">
            <a:extLst>
              <a:ext uri="{FF2B5EF4-FFF2-40B4-BE49-F238E27FC236}">
                <a16:creationId xmlns:a16="http://schemas.microsoft.com/office/drawing/2014/main" id="{FC240210-CBA5-634E-819D-1E46903D2AE6}"/>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4B448C3-5805-F042-9905-6D4C1E8C5A11}"/>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25</a:t>
            </a:fld>
            <a:endParaRPr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Tree>
    <p:extLst>
      <p:ext uri="{BB962C8B-B14F-4D97-AF65-F5344CB8AC3E}">
        <p14:creationId xmlns:p14="http://schemas.microsoft.com/office/powerpoint/2010/main" val="3467172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26</a:t>
            </a:fld>
            <a:endParaRPr lang="ja-JP" altLang="en-US"/>
          </a:p>
        </p:txBody>
      </p:sp>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Tree>
    <p:extLst>
      <p:ext uri="{BB962C8B-B14F-4D97-AF65-F5344CB8AC3E}">
        <p14:creationId xmlns:p14="http://schemas.microsoft.com/office/powerpoint/2010/main" val="8236862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27</a:t>
            </a:fld>
            <a:endParaRPr lang="ja-JP" altLang="en-US"/>
          </a:p>
        </p:txBody>
      </p:sp>
    </p:spTree>
    <p:extLst>
      <p:ext uri="{BB962C8B-B14F-4D97-AF65-F5344CB8AC3E}">
        <p14:creationId xmlns:p14="http://schemas.microsoft.com/office/powerpoint/2010/main" val="26109932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28</a:t>
            </a:fld>
            <a:endParaRPr lang="ja-JP" altLang="en-US"/>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Tree>
    <p:extLst>
      <p:ext uri="{BB962C8B-B14F-4D97-AF65-F5344CB8AC3E}">
        <p14:creationId xmlns:p14="http://schemas.microsoft.com/office/powerpoint/2010/main" val="35019657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29</a:t>
            </a:fld>
            <a:endParaRPr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Tree>
    <p:extLst>
      <p:ext uri="{BB962C8B-B14F-4D97-AF65-F5344CB8AC3E}">
        <p14:creationId xmlns:p14="http://schemas.microsoft.com/office/powerpoint/2010/main" val="29990303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581192" y="2028825"/>
            <a:ext cx="7989752" cy="2313238"/>
          </a:xfrm>
        </p:spPr>
        <p:txBody>
          <a:bodyPr>
            <a:normAutofit/>
          </a:bodyPr>
          <a:lstStyle/>
          <a:p>
            <a:pPr>
              <a:lnSpc>
                <a:spcPct val="150000"/>
              </a:lnSpc>
            </a:pPr>
            <a:r>
              <a:rPr lang="ja-JP" altLang="en-US" sz="2400"/>
              <a:t>多量の自動運転車で構成された都市空間において，</a:t>
            </a:r>
          </a:p>
          <a:p>
            <a:pPr marL="0" indent="0">
              <a:lnSpc>
                <a:spcPct val="150000"/>
              </a:lnSpc>
              <a:buNone/>
            </a:pPr>
            <a:r>
              <a:rPr lang="en-US" altLang="ja-JP" sz="2400" dirty="0"/>
              <a:t>	</a:t>
            </a:r>
            <a:r>
              <a:rPr lang="ja-JP" altLang="en-US" sz="2400"/>
              <a:t>渋滞やデッドロックが発生する可能性がある</a:t>
            </a:r>
            <a:endParaRPr lang="en-US" altLang="ja-JP" sz="2400" dirty="0"/>
          </a:p>
          <a:p>
            <a:pPr>
              <a:lnSpc>
                <a:spcPct val="150000"/>
              </a:lnSpc>
            </a:pPr>
            <a:r>
              <a:rPr lang="ja-JP" altLang="en-US" sz="2400"/>
              <a:t>効率的な自動運転車群制御アルゴリズムが必要となる</a:t>
            </a:r>
          </a:p>
          <a:p>
            <a:pPr>
              <a:lnSpc>
                <a:spcPct val="150000"/>
              </a:lnSpc>
            </a:pPr>
            <a:endParaRPr kumimoji="1" lang="en-US" altLang="ja-JP" sz="2400" dirty="0"/>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Tree>
    <p:extLst>
      <p:ext uri="{BB962C8B-B14F-4D97-AF65-F5344CB8AC3E}">
        <p14:creationId xmlns:p14="http://schemas.microsoft.com/office/powerpoint/2010/main" val="1536334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博士前期課程中間発表</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30</a:t>
            </a:fld>
            <a:endParaRPr lang="ja-JP" altLang="en-US"/>
          </a:p>
        </p:txBody>
      </p:sp>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5926635"/>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Tree>
    <p:extLst>
      <p:ext uri="{BB962C8B-B14F-4D97-AF65-F5344CB8AC3E}">
        <p14:creationId xmlns:p14="http://schemas.microsoft.com/office/powerpoint/2010/main" val="3806976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博士前期課程中間発表</a:t>
            </a:r>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31</a:t>
            </a:fld>
            <a:endParaRPr lang="ja-JP" altLang="en-US"/>
          </a:p>
        </p:txBody>
      </p:sp>
    </p:spTree>
    <p:extLst>
      <p:ext uri="{BB962C8B-B14F-4D97-AF65-F5344CB8AC3E}">
        <p14:creationId xmlns:p14="http://schemas.microsoft.com/office/powerpoint/2010/main" val="166115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5F70148-1C63-6049-A2DF-E4AC7097FCAB}"/>
              </a:ext>
            </a:extLst>
          </p:cNvPr>
          <p:cNvSpPr>
            <a:spLocks noGrp="1"/>
          </p:cNvSpPr>
          <p:nvPr>
            <p:ph type="title"/>
          </p:nvPr>
        </p:nvSpPr>
        <p:spPr/>
        <p:txBody>
          <a:bodyPr/>
          <a:lstStyle/>
          <a:p>
            <a:r>
              <a:rPr kumimoji="1" lang="ja-JP" altLang="en-US"/>
              <a:t>研究目的</a:t>
            </a:r>
          </a:p>
        </p:txBody>
      </p:sp>
      <p:sp>
        <p:nvSpPr>
          <p:cNvPr id="3" name="コンテンツ プレースホルダー 2">
            <a:extLst>
              <a:ext uri="{FF2B5EF4-FFF2-40B4-BE49-F238E27FC236}">
                <a16:creationId xmlns:a16="http://schemas.microsoft.com/office/drawing/2014/main" id="{09886C59-3E6D-8946-87A3-BB02DE22F33C}"/>
              </a:ext>
            </a:extLst>
          </p:cNvPr>
          <p:cNvSpPr>
            <a:spLocks noGrp="1"/>
          </p:cNvSpPr>
          <p:nvPr>
            <p:ph idx="1"/>
          </p:nvPr>
        </p:nvSpPr>
        <p:spPr/>
        <p:txBody>
          <a:bodyPr>
            <a:normAutofit/>
          </a:bodyPr>
          <a:lstStyle/>
          <a:p>
            <a:r>
              <a:rPr lang="ja-JP" altLang="en-US" sz="2400"/>
              <a:t>群制御アルゴリズムが衝突回避や時間制約などの性質を形式的に記述し，形式検証手法の提案</a:t>
            </a:r>
            <a:endParaRPr lang="en-US" altLang="ja-JP" sz="2400" dirty="0"/>
          </a:p>
          <a:p>
            <a:endParaRPr lang="ja-JP" altLang="en-US" sz="2400"/>
          </a:p>
        </p:txBody>
      </p:sp>
      <p:sp>
        <p:nvSpPr>
          <p:cNvPr id="4" name="日付プレースホルダー 3">
            <a:extLst>
              <a:ext uri="{FF2B5EF4-FFF2-40B4-BE49-F238E27FC236}">
                <a16:creationId xmlns:a16="http://schemas.microsoft.com/office/drawing/2014/main" id="{85748281-A345-854E-AF9D-53F7214D5F90}"/>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1A16E02-80B7-1945-8F72-48500122891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30506A27-CCA2-7346-A67D-93A7728ECF03}"/>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spTree>
    <p:extLst>
      <p:ext uri="{BB962C8B-B14F-4D97-AF65-F5344CB8AC3E}">
        <p14:creationId xmlns:p14="http://schemas.microsoft.com/office/powerpoint/2010/main" val="3307706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BAD1E0-3E17-5B48-BCFC-03ADFDBDC3EB}"/>
              </a:ext>
            </a:extLst>
          </p:cNvPr>
          <p:cNvSpPr>
            <a:spLocks noGrp="1"/>
          </p:cNvSpPr>
          <p:nvPr>
            <p:ph type="title"/>
          </p:nvPr>
        </p:nvSpPr>
        <p:spPr/>
        <p:txBody>
          <a:bodyPr/>
          <a:lstStyle/>
          <a:p>
            <a:r>
              <a:rPr kumimoji="1" lang="ja-JP" altLang="en-US"/>
              <a:t>手法</a:t>
            </a:r>
          </a:p>
        </p:txBody>
      </p:sp>
      <p:sp>
        <p:nvSpPr>
          <p:cNvPr id="3" name="コンテンツ プレースホルダー 2">
            <a:extLst>
              <a:ext uri="{FF2B5EF4-FFF2-40B4-BE49-F238E27FC236}">
                <a16:creationId xmlns:a16="http://schemas.microsoft.com/office/drawing/2014/main" id="{9C8468CF-D969-8541-8A18-CE97AEF774AA}"/>
              </a:ext>
            </a:extLst>
          </p:cNvPr>
          <p:cNvSpPr>
            <a:spLocks noGrp="1"/>
          </p:cNvSpPr>
          <p:nvPr>
            <p:ph idx="1"/>
          </p:nvPr>
        </p:nvSpPr>
        <p:spPr/>
        <p:txBody>
          <a:bodyPr/>
          <a:lstStyle/>
          <a:p>
            <a:r>
              <a:rPr kumimoji="1" lang="ja-JP" altLang="en-US"/>
              <a:t>モデル検査を採用した理由</a:t>
            </a:r>
          </a:p>
        </p:txBody>
      </p:sp>
      <p:sp>
        <p:nvSpPr>
          <p:cNvPr id="4" name="日付プレースホルダー 3">
            <a:extLst>
              <a:ext uri="{FF2B5EF4-FFF2-40B4-BE49-F238E27FC236}">
                <a16:creationId xmlns:a16="http://schemas.microsoft.com/office/drawing/2014/main" id="{A8146232-1A42-B143-B4B3-492B3A7FF52B}"/>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9033992C-B71D-7248-B93E-B2191141D81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CD8B789A-958B-2A4B-A127-EA949F4819BC}"/>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Tree>
    <p:extLst>
      <p:ext uri="{BB962C8B-B14F-4D97-AF65-F5344CB8AC3E}">
        <p14:creationId xmlns:p14="http://schemas.microsoft.com/office/powerpoint/2010/main" val="2126858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1090295"/>
          </a:xfrm>
        </p:spPr>
        <p:txBody>
          <a:bodyPr>
            <a:normAutofit/>
          </a:bodyPr>
          <a:lstStyle/>
          <a:p>
            <a:pPr>
              <a:lnSpc>
                <a:spcPct val="110000"/>
              </a:lnSpc>
            </a:pPr>
            <a:r>
              <a:rPr lang="ja-JP" altLang="en-US" sz="2400"/>
              <a:t>システム上で起こり得る状態を網羅的に調べ</a:t>
            </a:r>
            <a:endParaRPr lang="en-US" altLang="ja-JP" sz="2400" dirty="0"/>
          </a:p>
          <a:p>
            <a:pPr marL="0" indent="0">
              <a:lnSpc>
                <a:spcPct val="110000"/>
              </a:lnSpc>
              <a:buNone/>
            </a:pPr>
            <a:r>
              <a:rPr lang="en-US" altLang="ja-JP" sz="2400" dirty="0"/>
              <a:t>  </a:t>
            </a:r>
            <a:r>
              <a:rPr lang="ja-JP" altLang="en-US" sz="2400"/>
              <a:t>設計の誤りを発見する自動検証手法の一種</a:t>
            </a:r>
            <a:endParaRPr lang="en-US" altLang="ja-JP" sz="2400" dirty="0"/>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博士前期課程中間発表</a:t>
            </a: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pic>
        <p:nvPicPr>
          <p:cNvPr id="7" name="コンテンツ プレースホルダー 4">
            <a:extLst>
              <a:ext uri="{FF2B5EF4-FFF2-40B4-BE49-F238E27FC236}">
                <a16:creationId xmlns:a16="http://schemas.microsoft.com/office/drawing/2014/main" id="{C9ED13C2-C0D3-F44D-9B25-C66405034C8F}"/>
              </a:ext>
            </a:extLst>
          </p:cNvPr>
          <p:cNvPicPr>
            <a:picLocks noChangeAspect="1"/>
          </p:cNvPicPr>
          <p:nvPr/>
        </p:nvPicPr>
        <p:blipFill>
          <a:blip r:embed="rId3"/>
          <a:stretch>
            <a:fillRect/>
          </a:stretch>
        </p:blipFill>
        <p:spPr>
          <a:xfrm>
            <a:off x="2152617" y="3169128"/>
            <a:ext cx="4899725" cy="2440154"/>
          </a:xfrm>
          <a:prstGeom prst="rect">
            <a:avLst/>
          </a:prstGeom>
        </p:spPr>
      </p:pic>
      <p:sp>
        <p:nvSpPr>
          <p:cNvPr id="8" name="テキスト ボックス 7">
            <a:extLst>
              <a:ext uri="{FF2B5EF4-FFF2-40B4-BE49-F238E27FC236}">
                <a16:creationId xmlns:a16="http://schemas.microsoft.com/office/drawing/2014/main" id="{FD711829-F8B0-654D-93D6-B0C60C0B64F7}"/>
              </a:ext>
            </a:extLst>
          </p:cNvPr>
          <p:cNvSpPr txBox="1"/>
          <p:nvPr/>
        </p:nvSpPr>
        <p:spPr>
          <a:xfrm>
            <a:off x="132657" y="6051310"/>
            <a:ext cx="6392091"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a:t>
            </a:r>
            <a:r>
              <a:rPr lang="en-US" altLang="ja-JP" dirty="0">
                <a:latin typeface="Meiryo" panose="020B0604030504040204" pitchFamily="34" charset="-128"/>
                <a:ea typeface="Meiryo" panose="020B0604030504040204" pitchFamily="34" charset="-128"/>
              </a:rPr>
              <a:t>UPPAAL</a:t>
            </a:r>
            <a:r>
              <a:rPr lang="ja-JP" altLang="en-US">
                <a:latin typeface="Meiryo" panose="020B0604030504040204" pitchFamily="34" charset="-128"/>
                <a:ea typeface="Meiryo" panose="020B0604030504040204" pitchFamily="34" charset="-128"/>
              </a:rPr>
              <a:t>による性能モデル検証，近代科学社</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6297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18BAE-42B0-2343-9489-EFC424743ACB}"/>
              </a:ext>
            </a:extLst>
          </p:cNvPr>
          <p:cNvSpPr>
            <a:spLocks noGrp="1"/>
          </p:cNvSpPr>
          <p:nvPr>
            <p:ph type="title"/>
          </p:nvPr>
        </p:nvSpPr>
        <p:spPr/>
        <p:txBody>
          <a:bodyPr/>
          <a:lstStyle/>
          <a:p>
            <a:r>
              <a:rPr kumimoji="1" lang="en-US" altLang="ja-JP" dirty="0"/>
              <a:t>UPPAAL</a:t>
            </a:r>
            <a:endParaRPr kumimoji="1" lang="ja-JP" altLang="en-US"/>
          </a:p>
        </p:txBody>
      </p:sp>
      <p:sp>
        <p:nvSpPr>
          <p:cNvPr id="3" name="コンテンツ プレースホルダー 2">
            <a:extLst>
              <a:ext uri="{FF2B5EF4-FFF2-40B4-BE49-F238E27FC236}">
                <a16:creationId xmlns:a16="http://schemas.microsoft.com/office/drawing/2014/main" id="{AB628266-6F0D-7342-8CD3-88EDFCBD1E02}"/>
              </a:ext>
            </a:extLst>
          </p:cNvPr>
          <p:cNvSpPr>
            <a:spLocks noGrp="1"/>
          </p:cNvSpPr>
          <p:nvPr>
            <p:ph idx="1"/>
          </p:nvPr>
        </p:nvSpPr>
        <p:spPr/>
        <p:txBody>
          <a:bodyPr/>
          <a:lstStyle/>
          <a:p>
            <a:pPr>
              <a:lnSpc>
                <a:spcPct val="150000"/>
              </a:lnSpc>
            </a:pPr>
            <a:r>
              <a:rPr lang="ja-JP" altLang="en-US" sz="2400"/>
              <a:t>モデル検査ツール</a:t>
            </a:r>
            <a:r>
              <a:rPr lang="en" altLang="ja-JP" sz="2400" dirty="0"/>
              <a:t>UPPAAL</a:t>
            </a:r>
            <a:endParaRPr lang="en-US" altLang="ja-JP" sz="2400" dirty="0"/>
          </a:p>
          <a:p>
            <a:pPr lvl="1">
              <a:lnSpc>
                <a:spcPct val="150000"/>
              </a:lnSpc>
            </a:pPr>
            <a:r>
              <a:rPr lang="ja-JP" altLang="en-US" sz="2000">
                <a:latin typeface="Meiryo" panose="020B0604030504040204" pitchFamily="34" charset="-128"/>
                <a:ea typeface="Meiryo" panose="020B0604030504040204" pitchFamily="34" charset="-128"/>
              </a:rPr>
              <a:t>時間制約問題を扱える</a:t>
            </a:r>
          </a:p>
          <a:p>
            <a:pPr lvl="1">
              <a:lnSpc>
                <a:spcPct val="150000"/>
              </a:lnSpc>
            </a:pPr>
            <a:r>
              <a:rPr lang="ja-JP" altLang="en-US" sz="2000">
                <a:latin typeface="Meiryo" panose="020B0604030504040204" pitchFamily="34" charset="-128"/>
                <a:ea typeface="Meiryo" panose="020B0604030504040204" pitchFamily="34" charset="-128"/>
              </a:rPr>
              <a:t>入力が</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ベースのため，直感的に把握できる</a:t>
            </a:r>
          </a:p>
          <a:p>
            <a:pPr lvl="1">
              <a:lnSpc>
                <a:spcPct val="150000"/>
              </a:lnSpc>
            </a:pPr>
            <a:r>
              <a:rPr lang="ja-JP" altLang="en-US" sz="2000">
                <a:latin typeface="Meiryo" panose="020B0604030504040204" pitchFamily="34" charset="-128"/>
                <a:ea typeface="Meiryo" panose="020B0604030504040204" pitchFamily="34" charset="-128"/>
              </a:rPr>
              <a:t>検証と</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による反例トレース</a:t>
            </a:r>
          </a:p>
          <a:p>
            <a:pPr lvl="1">
              <a:lnSpc>
                <a:spcPct val="150000"/>
              </a:lnSpc>
            </a:pPr>
            <a:r>
              <a:rPr lang="ja-JP" altLang="en-US" sz="2000">
                <a:latin typeface="Meiryo" panose="020B0604030504040204" pitchFamily="34" charset="-128"/>
                <a:ea typeface="Meiryo" panose="020B0604030504040204" pitchFamily="34" charset="-128"/>
              </a:rPr>
              <a:t>最短時間で違反状態に到達する反例の出力</a:t>
            </a:r>
          </a:p>
          <a:p>
            <a:pPr lvl="1"/>
            <a:endParaRPr lang="ja-JP" altLang="en-US" sz="1600">
              <a:latin typeface="Meiryo" panose="020B0604030504040204" pitchFamily="34" charset="-128"/>
              <a:ea typeface="Meiryo" panose="020B0604030504040204" pitchFamily="34" charset="-128"/>
            </a:endParaRPr>
          </a:p>
          <a:p>
            <a:endParaRPr kumimoji="1" lang="ja-JP" altLang="en-US"/>
          </a:p>
        </p:txBody>
      </p:sp>
      <p:sp>
        <p:nvSpPr>
          <p:cNvPr id="4" name="日付プレースホルダー 3">
            <a:extLst>
              <a:ext uri="{FF2B5EF4-FFF2-40B4-BE49-F238E27FC236}">
                <a16:creationId xmlns:a16="http://schemas.microsoft.com/office/drawing/2014/main" id="{8C672B83-8018-714C-838F-D1B76C06BB8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6EAEA8C-CDA3-8848-AEF2-D161B05DDF9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DF8FCCD7-78BD-0947-BC27-EA4E7AEB2372}"/>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Tree>
    <p:extLst>
      <p:ext uri="{BB962C8B-B14F-4D97-AF65-F5344CB8AC3E}">
        <p14:creationId xmlns:p14="http://schemas.microsoft.com/office/powerpoint/2010/main" val="4023645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524000"/>
            <a:ext cx="7886700" cy="321564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lang="en-US" altLang="ja-JP" sz="2000" dirty="0"/>
          </a:p>
          <a:p>
            <a:r>
              <a:rPr kumimoji="1" lang="ja-JP" altLang="en-US" sz="2400"/>
              <a:t>車両は交差点に対して進入する向きと，進行方向を保持するモデル</a:t>
            </a:r>
            <a:endParaRPr kumimoji="1" lang="en-US" altLang="ja-JP" sz="2400" dirty="0"/>
          </a:p>
        </p:txBody>
      </p:sp>
      <p:sp>
        <p:nvSpPr>
          <p:cNvPr id="4" name="日付プレースホルダー 3">
            <a:extLst>
              <a:ext uri="{FF2B5EF4-FFF2-40B4-BE49-F238E27FC236}">
                <a16:creationId xmlns:a16="http://schemas.microsoft.com/office/drawing/2014/main" id="{1B86F1DF-73CA-BA46-B337-530D36454DC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981492B-753F-D34E-BE19-CABACD45A30F}"/>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7" name="図 6">
            <a:extLst>
              <a:ext uri="{FF2B5EF4-FFF2-40B4-BE49-F238E27FC236}">
                <a16:creationId xmlns:a16="http://schemas.microsoft.com/office/drawing/2014/main" id="{E1C67581-C55F-134C-B48D-0EA60DC82E32}"/>
              </a:ext>
            </a:extLst>
          </p:cNvPr>
          <p:cNvPicPr>
            <a:picLocks noChangeAspect="1"/>
          </p:cNvPicPr>
          <p:nvPr/>
        </p:nvPicPr>
        <p:blipFill rotWithShape="1">
          <a:blip r:embed="rId2"/>
          <a:srcRect l="17071" r="14555" b="5630"/>
          <a:stretch/>
        </p:blipFill>
        <p:spPr>
          <a:xfrm>
            <a:off x="5832630" y="3377963"/>
            <a:ext cx="2682720" cy="2777044"/>
          </a:xfrm>
          <a:prstGeom prst="rect">
            <a:avLst/>
          </a:prstGeom>
        </p:spPr>
      </p:pic>
    </p:spTree>
    <p:extLst>
      <p:ext uri="{BB962C8B-B14F-4D97-AF65-F5344CB8AC3E}">
        <p14:creationId xmlns:p14="http://schemas.microsoft.com/office/powerpoint/2010/main" val="4175434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B49944-CE97-6A49-8D78-04A78C677BD3}"/>
              </a:ext>
            </a:extLst>
          </p:cNvPr>
          <p:cNvSpPr>
            <a:spLocks noGrp="1"/>
          </p:cNvSpPr>
          <p:nvPr>
            <p:ph type="title"/>
          </p:nvPr>
        </p:nvSpPr>
        <p:spPr/>
        <p:txBody>
          <a:bodyPr>
            <a:normAutofit/>
          </a:bodyPr>
          <a:lstStyle/>
          <a:p>
            <a:r>
              <a:rPr kumimoji="1" lang="en-US" altLang="ja-JP" sz="4000" dirty="0"/>
              <a:t>UPPAAL</a:t>
            </a:r>
            <a:r>
              <a:rPr kumimoji="1" lang="ja-JP" altLang="en-US" sz="4000"/>
              <a:t>モデル</a:t>
            </a:r>
          </a:p>
        </p:txBody>
      </p:sp>
      <p:sp>
        <p:nvSpPr>
          <p:cNvPr id="3" name="コンテンツ プレースホルダー 2">
            <a:extLst>
              <a:ext uri="{FF2B5EF4-FFF2-40B4-BE49-F238E27FC236}">
                <a16:creationId xmlns:a16="http://schemas.microsoft.com/office/drawing/2014/main" id="{5698CB1D-21FD-A545-AE33-CD537798116B}"/>
              </a:ext>
            </a:extLst>
          </p:cNvPr>
          <p:cNvSpPr>
            <a:spLocks noGrp="1"/>
          </p:cNvSpPr>
          <p:nvPr>
            <p:ph idx="1"/>
          </p:nvPr>
        </p:nvSpPr>
        <p:spPr>
          <a:xfrm>
            <a:off x="628650" y="1475105"/>
            <a:ext cx="7886700" cy="3323370"/>
          </a:xfrm>
        </p:spPr>
        <p:txBody>
          <a:bodyPr/>
          <a:lstStyle/>
          <a:p>
            <a:r>
              <a:rPr kumimoji="1" lang="ja-JP" altLang="en-US"/>
              <a:t>交差点に対して進入する方向と進行方向を保持したモデル</a:t>
            </a:r>
            <a:endParaRPr kumimoji="1" lang="en-US" altLang="ja-JP" dirty="0"/>
          </a:p>
          <a:p>
            <a:r>
              <a:rPr lang="ja-JP" altLang="en-US"/>
              <a:t>後続車両も条件が合えば進入可能</a:t>
            </a:r>
            <a:endParaRPr lang="en-US" altLang="ja-JP" dirty="0"/>
          </a:p>
          <a:p>
            <a:r>
              <a:rPr lang="ja-JP" altLang="en-US"/>
              <a:t>どの方向車両がどの様な状態であるかを大域二次元配列で管理</a:t>
            </a:r>
            <a:endParaRPr lang="en-US" altLang="ja-JP" dirty="0"/>
          </a:p>
          <a:p>
            <a:r>
              <a:rPr kumimoji="1" lang="ja-JP" altLang="en-US"/>
              <a:t>交差点進入条件で他車状態を見て，後の条件は時間制約のみになる様にした</a:t>
            </a:r>
          </a:p>
        </p:txBody>
      </p:sp>
      <p:sp>
        <p:nvSpPr>
          <p:cNvPr id="4" name="日付プレースホルダー 3">
            <a:extLst>
              <a:ext uri="{FF2B5EF4-FFF2-40B4-BE49-F238E27FC236}">
                <a16:creationId xmlns:a16="http://schemas.microsoft.com/office/drawing/2014/main" id="{3ABCD2F1-2FC0-724A-83F7-E25434FEEE0E}"/>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D99A769-68B8-8446-8493-44DE19692B9B}"/>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8D71C1D0-37A3-494A-85DC-859F5963F601}"/>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9" name="図 8">
            <a:extLst>
              <a:ext uri="{FF2B5EF4-FFF2-40B4-BE49-F238E27FC236}">
                <a16:creationId xmlns:a16="http://schemas.microsoft.com/office/drawing/2014/main" id="{625D3CF8-F782-DE40-B5A8-423E4EA84A23}"/>
              </a:ext>
            </a:extLst>
          </p:cNvPr>
          <p:cNvPicPr>
            <a:picLocks noChangeAspect="1"/>
          </p:cNvPicPr>
          <p:nvPr/>
        </p:nvPicPr>
        <p:blipFill>
          <a:blip r:embed="rId2"/>
          <a:stretch>
            <a:fillRect/>
          </a:stretch>
        </p:blipFill>
        <p:spPr>
          <a:xfrm>
            <a:off x="327660" y="4997390"/>
            <a:ext cx="8488680" cy="1160046"/>
          </a:xfrm>
          <a:prstGeom prst="rect">
            <a:avLst/>
          </a:prstGeom>
        </p:spPr>
      </p:pic>
      <p:sp>
        <p:nvSpPr>
          <p:cNvPr id="7" name="テキスト ボックス 6">
            <a:extLst>
              <a:ext uri="{FF2B5EF4-FFF2-40B4-BE49-F238E27FC236}">
                <a16:creationId xmlns:a16="http://schemas.microsoft.com/office/drawing/2014/main" id="{3F144F69-0D1D-4146-BD83-C77A04BEFCB6}"/>
              </a:ext>
            </a:extLst>
          </p:cNvPr>
          <p:cNvSpPr txBox="1"/>
          <p:nvPr/>
        </p:nvSpPr>
        <p:spPr>
          <a:xfrm>
            <a:off x="628650" y="4534021"/>
            <a:ext cx="3956050" cy="369332"/>
          </a:xfrm>
          <a:prstGeom prst="rect">
            <a:avLst/>
          </a:prstGeom>
          <a:noFill/>
          <a:ln>
            <a:solidFill>
              <a:schemeClr val="accent1"/>
            </a:solidFill>
          </a:ln>
        </p:spPr>
        <p:txBody>
          <a:bodyPr wrap="square" rtlCol="0">
            <a:spAutoFit/>
          </a:bodyPr>
          <a:lstStyle/>
          <a:p>
            <a:pPr algn="ctr"/>
            <a:r>
              <a:rPr lang="en-US" altLang="ja-JP" dirty="0">
                <a:latin typeface="Meiryo" panose="020B0604030504040204" pitchFamily="34" charset="-128"/>
                <a:ea typeface="Meiryo" panose="020B0604030504040204" pitchFamily="34" charset="-128"/>
              </a:rPr>
              <a:t>AV(</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start, </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turn)</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975862838"/>
      </p:ext>
    </p:extLst>
  </p:cSld>
  <p:clrMapOvr>
    <a:masterClrMapping/>
  </p:clrMapOvr>
</p:sld>
</file>

<file path=ppt/theme/theme1.xml><?xml version="1.0" encoding="utf-8"?>
<a:theme xmlns:a="http://schemas.openxmlformats.org/drawingml/2006/main" name="配当">
  <a:themeElements>
    <a:clrScheme name="暖かみのある青">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配当">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{8B615946-ACEC-0540-9501-AB835B7A0EC3}tf10001123</Template>
  <TotalTime>3426</TotalTime>
  <Words>2941</Words>
  <Application>Microsoft Macintosh PowerPoint</Application>
  <PresentationFormat>画面に合わせる (4:3)</PresentationFormat>
  <Paragraphs>291</Paragraphs>
  <Slides>31</Slides>
  <Notes>23</Notes>
  <HiddenSlides>16</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31</vt:i4>
      </vt:variant>
    </vt:vector>
  </HeadingPairs>
  <TitlesOfParts>
    <vt:vector size="40" baseType="lpstr">
      <vt:lpstr>Hiragino Sans W3</vt:lpstr>
      <vt:lpstr>メイリオ</vt:lpstr>
      <vt:lpstr>メイリオ</vt:lpstr>
      <vt:lpstr>游ゴシック</vt:lpstr>
      <vt:lpstr>Arial</vt:lpstr>
      <vt:lpstr>Calibri</vt:lpstr>
      <vt:lpstr>Courier New</vt:lpstr>
      <vt:lpstr>Wingdings 2</vt:lpstr>
      <vt:lpstr>配当</vt:lpstr>
      <vt:lpstr>自動運転車群制御アルゴリズムの時間オートマトンによるモデリングと検証</vt:lpstr>
      <vt:lpstr>研究背景</vt:lpstr>
      <vt:lpstr>研究背景</vt:lpstr>
      <vt:lpstr>研究目的</vt:lpstr>
      <vt:lpstr>手法</vt:lpstr>
      <vt:lpstr>モデル検査</vt:lpstr>
      <vt:lpstr>UPPAAL</vt:lpstr>
      <vt:lpstr>交差点通過車両モデル</vt:lpstr>
      <vt:lpstr>UPPAALモデル</vt:lpstr>
      <vt:lpstr>シミュレーション</vt:lpstr>
      <vt:lpstr>検証</vt:lpstr>
      <vt:lpstr>通過時間の検証</vt:lpstr>
      <vt:lpstr>通過時間の検証</vt:lpstr>
      <vt:lpstr>通過時間の検証</vt:lpstr>
      <vt:lpstr>まとめと今後の課題</vt:lpstr>
      <vt:lpstr>目的</vt:lpstr>
      <vt:lpstr>デッドロック検証</vt:lpstr>
      <vt:lpstr>本研究のアプローチ</vt:lpstr>
      <vt:lpstr>5つのLockを使った交差点モデル</vt:lpstr>
      <vt:lpstr>UPPAALモデル（使用権モデル）</vt:lpstr>
      <vt:lpstr>UPPAALモデル（システム定義）</vt:lpstr>
      <vt:lpstr>シミュレーション(1/2)</vt:lpstr>
      <vt:lpstr>シミュレーション(2/2)</vt:lpstr>
      <vt:lpstr>通過時間の検証</vt:lpstr>
      <vt:lpstr>通過の最小時間の検証</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132</cp:revision>
  <cp:lastPrinted>2019-05-21T04:36:14Z</cp:lastPrinted>
  <dcterms:created xsi:type="dcterms:W3CDTF">2019-02-12T08:19:39Z</dcterms:created>
  <dcterms:modified xsi:type="dcterms:W3CDTF">2019-12-03T09:03:59Z</dcterms:modified>
</cp:coreProperties>
</file>

<file path=docProps/thumbnail.jpeg>
</file>